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8" r:id="rId2"/>
    <p:sldId id="267" r:id="rId3"/>
  </p:sldIdLst>
  <p:sldSz cx="7775575" cy="1090771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04" userDrawn="1">
          <p15:clr>
            <a:srgbClr val="A4A3A4"/>
          </p15:clr>
        </p15:guide>
        <p15:guide id="3" pos="294" userDrawn="1">
          <p15:clr>
            <a:srgbClr val="A4A3A4"/>
          </p15:clr>
        </p15:guide>
        <p15:guide id="4" orient="horz" pos="34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0066CC"/>
    <a:srgbClr val="0099FF"/>
    <a:srgbClr val="99CCFF"/>
    <a:srgbClr val="0033CC"/>
    <a:srgbClr val="0066FF"/>
    <a:srgbClr val="A5D3F9"/>
    <a:srgbClr val="F8E7E9"/>
    <a:srgbClr val="CC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8"/>
    <p:restoredTop sz="94634"/>
  </p:normalViewPr>
  <p:slideViewPr>
    <p:cSldViewPr snapToGrid="0" snapToObjects="1">
      <p:cViewPr varScale="1">
        <p:scale>
          <a:sx n="40" d="100"/>
          <a:sy n="40" d="100"/>
        </p:scale>
        <p:origin x="2040" y="72"/>
      </p:cViewPr>
      <p:guideLst>
        <p:guide pos="4604"/>
        <p:guide pos="294"/>
        <p:guide orient="horz" pos="34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48" tIns="47724" rIns="95448" bIns="477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3508"/>
          </a:xfrm>
          <a:prstGeom prst="rect">
            <a:avLst/>
          </a:prstGeom>
        </p:spPr>
        <p:txBody>
          <a:bodyPr vert="horz" lIns="95448" tIns="47724" rIns="95448" bIns="47724" rtlCol="0"/>
          <a:lstStyle>
            <a:lvl1pPr algn="r">
              <a:defRPr sz="1300"/>
            </a:lvl1pPr>
          </a:lstStyle>
          <a:p>
            <a:fld id="{69E66C2A-93CB-0E4D-8CC5-6EAA51AF309A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1279525"/>
            <a:ext cx="246062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8" tIns="47724" rIns="95448" bIns="477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409"/>
            <a:ext cx="5679440" cy="4029879"/>
          </a:xfrm>
          <a:prstGeom prst="rect">
            <a:avLst/>
          </a:prstGeom>
        </p:spPr>
        <p:txBody>
          <a:bodyPr vert="horz" lIns="95448" tIns="47724" rIns="95448" bIns="477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5448" tIns="47724" rIns="95448" bIns="477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4" cy="513507"/>
          </a:xfrm>
          <a:prstGeom prst="rect">
            <a:avLst/>
          </a:prstGeom>
        </p:spPr>
        <p:txBody>
          <a:bodyPr vert="horz" lIns="95448" tIns="47724" rIns="95448" bIns="47724" rtlCol="0" anchor="b"/>
          <a:lstStyle>
            <a:lvl1pPr algn="r">
              <a:defRPr sz="1300"/>
            </a:lvl1pPr>
          </a:lstStyle>
          <a:p>
            <a:fld id="{79D8697D-5978-A74F-BCE2-34EC1C278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21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19338" y="1279525"/>
            <a:ext cx="2460625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384D5-4E7D-9D45-BEEB-368DFD1B081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8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ugyou_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 userDrawn="1"/>
        </p:nvSpPr>
        <p:spPr>
          <a:xfrm>
            <a:off x="0" y="4896000"/>
            <a:ext cx="7776000" cy="5004000"/>
          </a:xfrm>
          <a:prstGeom prst="rect">
            <a:avLst/>
          </a:prstGeom>
          <a:gradFill flip="none" rotWithShape="1">
            <a:gsLst>
              <a:gs pos="0">
                <a:srgbClr val="96CDD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ja-JP" altLang="en-US" sz="180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" y="1344"/>
            <a:ext cx="7775057" cy="10906107"/>
          </a:xfrm>
          <a:prstGeom prst="rect">
            <a:avLst/>
          </a:prstGeom>
        </p:spPr>
      </p:pic>
      <p:sp>
        <p:nvSpPr>
          <p:cNvPr id="9" name="正方形/長方形 8"/>
          <p:cNvSpPr/>
          <p:nvPr userDrawn="1"/>
        </p:nvSpPr>
        <p:spPr>
          <a:xfrm>
            <a:off x="0" y="9756000"/>
            <a:ext cx="7776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ja-JP" altLang="en-US" sz="18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6" userDrawn="1">
          <p15:clr>
            <a:srgbClr val="5ACBF0"/>
          </p15:clr>
        </p15:guide>
        <p15:guide id="2" pos="2449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7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7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849-96BC-5546-B8C2-BF8CC06EBC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8E0F-BE59-AC4A-B3EA-1B64EFE59F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9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8" y="5729077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78" indent="0" algn="ctr">
              <a:buNone/>
              <a:defRPr sz="1701"/>
            </a:lvl2pPr>
            <a:lvl3pPr marL="777556" indent="0" algn="ctr">
              <a:buNone/>
              <a:defRPr sz="1531"/>
            </a:lvl3pPr>
            <a:lvl4pPr marL="1166334" indent="0" algn="ctr">
              <a:buNone/>
              <a:defRPr sz="1360"/>
            </a:lvl4pPr>
            <a:lvl5pPr marL="1555113" indent="0" algn="ctr">
              <a:buNone/>
              <a:defRPr sz="1360"/>
            </a:lvl5pPr>
            <a:lvl6pPr marL="1943891" indent="0" algn="ctr">
              <a:buNone/>
              <a:defRPr sz="1360"/>
            </a:lvl6pPr>
            <a:lvl7pPr marL="2332669" indent="0" algn="ctr">
              <a:buNone/>
              <a:defRPr sz="1360"/>
            </a:lvl7pPr>
            <a:lvl8pPr marL="2721447" indent="0" algn="ctr">
              <a:buNone/>
              <a:defRPr sz="1360"/>
            </a:lvl8pPr>
            <a:lvl9pPr marL="3110225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849-96BC-5546-B8C2-BF8CC06EBC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8E0F-BE59-AC4A-B3EA-1B64EFE59F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849-96BC-5546-B8C2-BF8CC06EBC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8E0F-BE59-AC4A-B3EA-1B64EFE59F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9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8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7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56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334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11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89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66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44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22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849-96BC-5546-B8C2-BF8CC06EBC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8E0F-BE59-AC4A-B3EA-1B64EFE59F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2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6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849-96BC-5546-B8C2-BF8CC06EBC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8E0F-BE59-AC4A-B3EA-1B64EFE59F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78" indent="0">
              <a:buNone/>
              <a:defRPr sz="1701" b="1"/>
            </a:lvl2pPr>
            <a:lvl3pPr marL="777556" indent="0">
              <a:buNone/>
              <a:defRPr sz="1531" b="1"/>
            </a:lvl3pPr>
            <a:lvl4pPr marL="1166334" indent="0">
              <a:buNone/>
              <a:defRPr sz="1360" b="1"/>
            </a:lvl4pPr>
            <a:lvl5pPr marL="1555113" indent="0">
              <a:buNone/>
              <a:defRPr sz="1360" b="1"/>
            </a:lvl5pPr>
            <a:lvl6pPr marL="1943891" indent="0">
              <a:buNone/>
              <a:defRPr sz="1360" b="1"/>
            </a:lvl6pPr>
            <a:lvl7pPr marL="2332669" indent="0">
              <a:buNone/>
              <a:defRPr sz="1360" b="1"/>
            </a:lvl7pPr>
            <a:lvl8pPr marL="2721447" indent="0">
              <a:buNone/>
              <a:defRPr sz="1360" b="1"/>
            </a:lvl8pPr>
            <a:lvl9pPr marL="3110225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78" indent="0">
              <a:buNone/>
              <a:defRPr sz="1701" b="1"/>
            </a:lvl2pPr>
            <a:lvl3pPr marL="777556" indent="0">
              <a:buNone/>
              <a:defRPr sz="1531" b="1"/>
            </a:lvl3pPr>
            <a:lvl4pPr marL="1166334" indent="0">
              <a:buNone/>
              <a:defRPr sz="1360" b="1"/>
            </a:lvl4pPr>
            <a:lvl5pPr marL="1555113" indent="0">
              <a:buNone/>
              <a:defRPr sz="1360" b="1"/>
            </a:lvl5pPr>
            <a:lvl6pPr marL="1943891" indent="0">
              <a:buNone/>
              <a:defRPr sz="1360" b="1"/>
            </a:lvl6pPr>
            <a:lvl7pPr marL="2332669" indent="0">
              <a:buNone/>
              <a:defRPr sz="1360" b="1"/>
            </a:lvl7pPr>
            <a:lvl8pPr marL="2721447" indent="0">
              <a:buNone/>
              <a:defRPr sz="1360" b="1"/>
            </a:lvl8pPr>
            <a:lvl9pPr marL="3110225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849-96BC-5546-B8C2-BF8CC06EBC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8E0F-BE59-AC4A-B3EA-1B64EFE59F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849-96BC-5546-B8C2-BF8CC06EBC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8E0F-BE59-AC4A-B3EA-1B64EFE59F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3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3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78" indent="0">
              <a:buNone/>
              <a:defRPr sz="2381"/>
            </a:lvl2pPr>
            <a:lvl3pPr marL="777556" indent="0">
              <a:buNone/>
              <a:defRPr sz="2041"/>
            </a:lvl3pPr>
            <a:lvl4pPr marL="1166334" indent="0">
              <a:buNone/>
              <a:defRPr sz="1701"/>
            </a:lvl4pPr>
            <a:lvl5pPr marL="1555113" indent="0">
              <a:buNone/>
              <a:defRPr sz="1701"/>
            </a:lvl5pPr>
            <a:lvl6pPr marL="1943891" indent="0">
              <a:buNone/>
              <a:defRPr sz="1701"/>
            </a:lvl6pPr>
            <a:lvl7pPr marL="2332669" indent="0">
              <a:buNone/>
              <a:defRPr sz="1701"/>
            </a:lvl7pPr>
            <a:lvl8pPr marL="2721447" indent="0">
              <a:buNone/>
              <a:defRPr sz="1701"/>
            </a:lvl8pPr>
            <a:lvl9pPr marL="3110225" indent="0">
              <a:buNone/>
              <a:defRPr sz="1701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78" indent="0">
              <a:buNone/>
              <a:defRPr sz="1190"/>
            </a:lvl2pPr>
            <a:lvl3pPr marL="777556" indent="0">
              <a:buNone/>
              <a:defRPr sz="1020"/>
            </a:lvl3pPr>
            <a:lvl4pPr marL="1166334" indent="0">
              <a:buNone/>
              <a:defRPr sz="850"/>
            </a:lvl4pPr>
            <a:lvl5pPr marL="1555113" indent="0">
              <a:buNone/>
              <a:defRPr sz="850"/>
            </a:lvl5pPr>
            <a:lvl6pPr marL="1943891" indent="0">
              <a:buNone/>
              <a:defRPr sz="850"/>
            </a:lvl6pPr>
            <a:lvl7pPr marL="2332669" indent="0">
              <a:buNone/>
              <a:defRPr sz="850"/>
            </a:lvl7pPr>
            <a:lvl8pPr marL="2721447" indent="0">
              <a:buNone/>
              <a:defRPr sz="850"/>
            </a:lvl8pPr>
            <a:lvl9pPr marL="3110225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849-96BC-5546-B8C2-BF8CC06EBC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8E0F-BE59-AC4A-B3EA-1B64EFE59F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849-96BC-5546-B8C2-BF8CC06EBC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8E0F-BE59-AC4A-B3EA-1B64EFE59F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2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2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8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D849-96BC-5546-B8C2-BF8CC06EBC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60" y="10109838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8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8E0F-BE59-AC4A-B3EA-1B64EFE59F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60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1" r:id="rId8"/>
    <p:sldLayoutId id="2147483682" r:id="rId9"/>
    <p:sldLayoutId id="2147483683" r:id="rId10"/>
  </p:sldLayoutIdLst>
  <p:txStyles>
    <p:titleStyle>
      <a:lvl1pPr algn="l" defTabSz="777556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90" indent="-194390" algn="l" defTabSz="777556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67" indent="-194390" algn="l" defTabSz="77755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945" indent="-194390" algn="l" defTabSz="77755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723" indent="-194390" algn="l" defTabSz="77755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501" indent="-194390" algn="l" defTabSz="77755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279" indent="-194390" algn="l" defTabSz="77755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7058" indent="-194390" algn="l" defTabSz="77755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836" indent="-194390" algn="l" defTabSz="77755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614" indent="-194390" algn="l" defTabSz="77755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56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78" algn="l" defTabSz="777556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56" algn="l" defTabSz="777556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334" algn="l" defTabSz="777556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3" algn="l" defTabSz="777556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891" algn="l" defTabSz="777556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669" algn="l" defTabSz="777556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447" algn="l" defTabSz="777556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225" algn="l" defTabSz="777556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tel:048-822-4310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491193-DAFF-6A8A-78C7-7C697E4C07C1}"/>
              </a:ext>
            </a:extLst>
          </p:cNvPr>
          <p:cNvSpPr/>
          <p:nvPr/>
        </p:nvSpPr>
        <p:spPr>
          <a:xfrm>
            <a:off x="106453" y="89204"/>
            <a:ext cx="7562666" cy="10040016"/>
          </a:xfrm>
          <a:prstGeom prst="rect">
            <a:avLst/>
          </a:prstGeom>
          <a:solidFill>
            <a:srgbClr val="F8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個別相談会のご案内</a:t>
            </a:r>
            <a:endParaRPr lang="en-US" altLang="ja-JP" sz="28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+mn-ea"/>
              </a:rPr>
              <a:t>                 </a:t>
            </a:r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9102BE7-D13A-D86D-7B8A-DD4E1EDF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168" y="5359809"/>
            <a:ext cx="7219315" cy="571499"/>
          </a:xfrm>
        </p:spPr>
        <p:txBody>
          <a:bodyPr>
            <a:normAutofit fontScale="90000"/>
          </a:bodyPr>
          <a:lstStyle/>
          <a:p>
            <a:br>
              <a:rPr kumimoji="1" lang="en-US" altLang="ja-JP" dirty="0"/>
            </a:br>
            <a:r>
              <a:rPr lang="ja-JP" altLang="en-US" sz="1800" b="1" dirty="0"/>
              <a:t>創業をお考えの方、すでに事業を始められている方全般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41ABDD4-DB98-F038-220C-BD4A68CF5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358" y="3391221"/>
            <a:ext cx="6163590" cy="678269"/>
          </a:xfrm>
        </p:spPr>
        <p:txBody>
          <a:bodyPr>
            <a:noAutofit/>
          </a:bodyPr>
          <a:lstStyle/>
          <a:p>
            <a:r>
              <a:rPr lang="ja-JP" altLang="en-US" sz="1050" b="1" dirty="0">
                <a:latin typeface="+mn-ea"/>
              </a:rPr>
              <a:t>（予約制、お一人様</a:t>
            </a:r>
            <a:r>
              <a:rPr lang="en-US" altLang="ja-JP" sz="1050" b="1" dirty="0">
                <a:latin typeface="+mn-ea"/>
              </a:rPr>
              <a:t>50</a:t>
            </a:r>
            <a:r>
              <a:rPr lang="ja-JP" altLang="en-US" sz="1050" b="1" dirty="0">
                <a:latin typeface="+mn-ea"/>
              </a:rPr>
              <a:t>分）①</a:t>
            </a:r>
            <a:r>
              <a:rPr lang="en-US" altLang="ja-JP" sz="1050" b="1" dirty="0">
                <a:latin typeface="+mn-ea"/>
              </a:rPr>
              <a:t>13:00</a:t>
            </a:r>
            <a:r>
              <a:rPr lang="ja-JP" altLang="en-US" sz="1050" b="1" dirty="0">
                <a:latin typeface="+mn-ea"/>
              </a:rPr>
              <a:t>～</a:t>
            </a:r>
            <a:r>
              <a:rPr lang="en-US" altLang="ja-JP" sz="1050" b="1" dirty="0">
                <a:latin typeface="+mn-ea"/>
              </a:rPr>
              <a:t>13:50</a:t>
            </a:r>
            <a:r>
              <a:rPr lang="ja-JP" altLang="en-US" sz="1050" b="1" dirty="0">
                <a:latin typeface="+mn-ea"/>
              </a:rPr>
              <a:t> 　②</a:t>
            </a:r>
            <a:r>
              <a:rPr lang="en-US" altLang="ja-JP" sz="1050" b="1" dirty="0">
                <a:latin typeface="+mn-ea"/>
              </a:rPr>
              <a:t>14:00</a:t>
            </a:r>
            <a:r>
              <a:rPr lang="ja-JP" altLang="en-US" sz="1050" b="1" dirty="0">
                <a:latin typeface="+mn-ea"/>
              </a:rPr>
              <a:t>～</a:t>
            </a:r>
            <a:r>
              <a:rPr lang="en-US" altLang="ja-JP" sz="1050" b="1" dirty="0">
                <a:latin typeface="+mn-ea"/>
              </a:rPr>
              <a:t>14:50</a:t>
            </a:r>
            <a:r>
              <a:rPr lang="ja-JP" altLang="en-US" sz="1050" b="1" dirty="0">
                <a:latin typeface="+mn-ea"/>
              </a:rPr>
              <a:t> 　③</a:t>
            </a:r>
            <a:r>
              <a:rPr lang="en-US" altLang="ja-JP" sz="1050" b="1" dirty="0">
                <a:latin typeface="+mn-ea"/>
              </a:rPr>
              <a:t>15:00</a:t>
            </a:r>
            <a:r>
              <a:rPr lang="ja-JP" altLang="en-US" sz="1050" b="1" dirty="0">
                <a:latin typeface="+mn-ea"/>
              </a:rPr>
              <a:t>～</a:t>
            </a:r>
            <a:r>
              <a:rPr lang="en-US" altLang="ja-JP" sz="1050" b="1" dirty="0">
                <a:latin typeface="+mn-ea"/>
              </a:rPr>
              <a:t>15:50</a:t>
            </a:r>
          </a:p>
          <a:p>
            <a:r>
              <a:rPr lang="ja-JP" altLang="en-US" sz="1050" b="1" dirty="0">
                <a:latin typeface="+mn-ea"/>
              </a:rPr>
              <a:t>　　　　　　　 　　　　　④</a:t>
            </a:r>
            <a:r>
              <a:rPr lang="en-US" altLang="ja-JP" sz="1050" b="1" dirty="0">
                <a:latin typeface="+mn-ea"/>
              </a:rPr>
              <a:t>16:00</a:t>
            </a:r>
            <a:r>
              <a:rPr lang="ja-JP" altLang="en-US" sz="1050" b="1" dirty="0">
                <a:latin typeface="+mn-ea"/>
              </a:rPr>
              <a:t>～</a:t>
            </a:r>
            <a:r>
              <a:rPr lang="en-US" altLang="ja-JP" sz="1050" b="1" dirty="0">
                <a:latin typeface="+mn-ea"/>
              </a:rPr>
              <a:t>16:50</a:t>
            </a:r>
            <a:r>
              <a:rPr lang="ja-JP" altLang="en-US" sz="1050" b="1" dirty="0">
                <a:latin typeface="+mn-ea"/>
              </a:rPr>
              <a:t> 　⑤</a:t>
            </a:r>
            <a:r>
              <a:rPr lang="en-US" altLang="ja-JP" sz="1050" b="1" dirty="0">
                <a:latin typeface="+mn-ea"/>
              </a:rPr>
              <a:t>17:00</a:t>
            </a:r>
            <a:r>
              <a:rPr lang="ja-JP" altLang="en-US" sz="1050" b="1" dirty="0">
                <a:latin typeface="+mn-ea"/>
              </a:rPr>
              <a:t>～</a:t>
            </a:r>
            <a:r>
              <a:rPr lang="en-US" altLang="ja-JP" sz="1050" b="1" dirty="0">
                <a:latin typeface="+mn-ea"/>
              </a:rPr>
              <a:t>17:50</a:t>
            </a:r>
            <a:r>
              <a:rPr lang="ja-JP" altLang="en-US" sz="1050" b="1" dirty="0">
                <a:latin typeface="+mn-ea"/>
              </a:rPr>
              <a:t> 　⑥</a:t>
            </a:r>
            <a:r>
              <a:rPr lang="en-US" altLang="ja-JP" sz="1050" b="1" dirty="0">
                <a:latin typeface="+mn-ea"/>
              </a:rPr>
              <a:t>18:00</a:t>
            </a:r>
            <a:r>
              <a:rPr lang="ja-JP" altLang="en-US" sz="1050" b="1" dirty="0">
                <a:latin typeface="+mn-ea"/>
              </a:rPr>
              <a:t>～</a:t>
            </a:r>
            <a:r>
              <a:rPr lang="en-US" altLang="ja-JP" sz="1050" b="1" dirty="0">
                <a:latin typeface="+mn-ea"/>
              </a:rPr>
              <a:t>18:50</a:t>
            </a:r>
          </a:p>
          <a:p>
            <a:r>
              <a:rPr lang="ja-JP" altLang="en-US" sz="1050" b="1" dirty="0">
                <a:latin typeface="+mn-ea"/>
              </a:rPr>
              <a:t>　</a:t>
            </a:r>
            <a:r>
              <a:rPr lang="en-US" altLang="ja-JP" sz="1050" b="1" dirty="0">
                <a:latin typeface="+mn-ea"/>
              </a:rPr>
              <a:t>※</a:t>
            </a:r>
            <a:r>
              <a:rPr lang="ja-JP" altLang="en-US" sz="1050" b="1" dirty="0">
                <a:latin typeface="+mn-ea"/>
              </a:rPr>
              <a:t>上記以外の日時をご希望の方は、個別にお問い合わせください。</a:t>
            </a:r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93A9C475-A2F0-9D93-2C5B-AF1AF57CB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3" y="8655814"/>
            <a:ext cx="7562666" cy="1473406"/>
          </a:xfrm>
          <a:prstGeom prst="rect">
            <a:avLst/>
          </a:prstGeom>
          <a:noFill/>
        </p:spPr>
      </p:pic>
      <p:sp>
        <p:nvSpPr>
          <p:cNvPr id="21" name="角丸四角形 128">
            <a:extLst>
              <a:ext uri="{FF2B5EF4-FFF2-40B4-BE49-F238E27FC236}">
                <a16:creationId xmlns:a16="http://schemas.microsoft.com/office/drawing/2014/main" id="{CFA54BE3-29A9-01C7-C7FF-F813B553EAD9}"/>
              </a:ext>
            </a:extLst>
          </p:cNvPr>
          <p:cNvSpPr/>
          <p:nvPr/>
        </p:nvSpPr>
        <p:spPr>
          <a:xfrm>
            <a:off x="251251" y="2985147"/>
            <a:ext cx="1332000" cy="3240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5F7D9E3-67D1-C09B-A9D6-084959A2249F}"/>
              </a:ext>
            </a:extLst>
          </p:cNvPr>
          <p:cNvSpPr txBox="1"/>
          <p:nvPr/>
        </p:nvSpPr>
        <p:spPr>
          <a:xfrm>
            <a:off x="870451" y="3067452"/>
            <a:ext cx="522000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dist"/>
            <a:r>
              <a:rPr lang="ja-JP" altLang="en-US" sz="13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日時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E516284-18D8-A95A-DA3C-49C7DE024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51" y="3021147"/>
            <a:ext cx="254000" cy="254000"/>
          </a:xfrm>
          <a:prstGeom prst="rect">
            <a:avLst/>
          </a:prstGeom>
        </p:spPr>
      </p:pic>
      <p:sp>
        <p:nvSpPr>
          <p:cNvPr id="24" name="字幕 2">
            <a:extLst>
              <a:ext uri="{FF2B5EF4-FFF2-40B4-BE49-F238E27FC236}">
                <a16:creationId xmlns:a16="http://schemas.microsoft.com/office/drawing/2014/main" id="{35D7FBF2-278D-F81D-265E-93F8282E7D38}"/>
              </a:ext>
            </a:extLst>
          </p:cNvPr>
          <p:cNvSpPr txBox="1">
            <a:spLocks/>
          </p:cNvSpPr>
          <p:nvPr/>
        </p:nvSpPr>
        <p:spPr>
          <a:xfrm>
            <a:off x="1601030" y="2962840"/>
            <a:ext cx="5714908" cy="484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kumimoji="1"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2025</a:t>
            </a: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年</a:t>
            </a:r>
            <a:r>
              <a:rPr lang="ja-JP" altLang="en-US" sz="3300" b="1" dirty="0">
                <a:solidFill>
                  <a:srgbClr val="FF0000"/>
                </a:solidFill>
                <a:latin typeface="+mn-ea"/>
              </a:rPr>
              <a:t>７月</a:t>
            </a:r>
            <a:r>
              <a:rPr lang="en-US" altLang="ja-JP" sz="3300" b="1" dirty="0">
                <a:solidFill>
                  <a:srgbClr val="FF0000"/>
                </a:solidFill>
                <a:latin typeface="+mn-ea"/>
              </a:rPr>
              <a:t>15</a:t>
            </a:r>
            <a:r>
              <a:rPr lang="ja-JP" altLang="en-US" sz="3300" b="1" dirty="0">
                <a:solidFill>
                  <a:srgbClr val="FF0000"/>
                </a:solidFill>
                <a:latin typeface="+mn-ea"/>
              </a:rPr>
              <a:t>日（火）</a:t>
            </a:r>
            <a:r>
              <a:rPr lang="en-US" altLang="ja-JP" sz="2600" dirty="0">
                <a:solidFill>
                  <a:srgbClr val="FF0000"/>
                </a:solidFill>
                <a:latin typeface="+mn-ea"/>
              </a:rPr>
              <a:t>13:00</a:t>
            </a:r>
            <a:r>
              <a:rPr lang="ja-JP" altLang="en-US" sz="2600" dirty="0">
                <a:solidFill>
                  <a:srgbClr val="FF0000"/>
                </a:solidFill>
                <a:latin typeface="+mn-ea"/>
              </a:rPr>
              <a:t>～</a:t>
            </a:r>
            <a:r>
              <a:rPr lang="en-US" altLang="ja-JP" sz="2600" dirty="0">
                <a:solidFill>
                  <a:srgbClr val="FF0000"/>
                </a:solidFill>
                <a:latin typeface="+mn-ea"/>
              </a:rPr>
              <a:t>19:00</a:t>
            </a:r>
            <a:endParaRPr lang="ja-JP" altLang="en-US" sz="2600" b="1" dirty="0">
              <a:latin typeface="+mn-ea"/>
            </a:endParaRPr>
          </a:p>
        </p:txBody>
      </p:sp>
      <p:sp>
        <p:nvSpPr>
          <p:cNvPr id="25" name="角丸四角形 128">
            <a:extLst>
              <a:ext uri="{FF2B5EF4-FFF2-40B4-BE49-F238E27FC236}">
                <a16:creationId xmlns:a16="http://schemas.microsoft.com/office/drawing/2014/main" id="{196EE445-C2C0-56F1-FD02-7D91D7D0D479}"/>
              </a:ext>
            </a:extLst>
          </p:cNvPr>
          <p:cNvSpPr/>
          <p:nvPr/>
        </p:nvSpPr>
        <p:spPr>
          <a:xfrm>
            <a:off x="246508" y="6697057"/>
            <a:ext cx="1332000" cy="3240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080ECE1-5AEA-FAA6-9B76-D837B43B15AA}"/>
              </a:ext>
            </a:extLst>
          </p:cNvPr>
          <p:cNvSpPr txBox="1"/>
          <p:nvPr/>
        </p:nvSpPr>
        <p:spPr>
          <a:xfrm>
            <a:off x="838271" y="6779363"/>
            <a:ext cx="522000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dist"/>
            <a:r>
              <a:rPr lang="ja-JP" altLang="en-US" sz="13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会場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FF48134-FF84-8F33-379C-9158CEBBB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62" y="6757499"/>
            <a:ext cx="253407" cy="203116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C0EAF162-CE35-4D3B-631E-162DD00D9F36}"/>
              </a:ext>
            </a:extLst>
          </p:cNvPr>
          <p:cNvSpPr/>
          <p:nvPr/>
        </p:nvSpPr>
        <p:spPr>
          <a:xfrm>
            <a:off x="371745" y="4787815"/>
            <a:ext cx="7032082" cy="167374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ja-JP" altLang="en-US" dirty="0">
                <a:solidFill>
                  <a:srgbClr val="0070C0"/>
                </a:solidFill>
              </a:rPr>
              <a:t>こんなお悩みはありませんか？</a:t>
            </a:r>
            <a:endParaRPr lang="en-US" altLang="ja-JP" dirty="0">
              <a:solidFill>
                <a:srgbClr val="0070C0"/>
              </a:solidFill>
            </a:endParaRPr>
          </a:p>
          <a:p>
            <a:pPr>
              <a:lnSpc>
                <a:spcPts val="2300"/>
              </a:lnSpc>
            </a:pPr>
            <a:r>
              <a:rPr lang="ja-JP" altLang="en-US" sz="1600" dirty="0">
                <a:solidFill>
                  <a:srgbClr val="0070C0"/>
                </a:solidFill>
              </a:rPr>
              <a:t>   ▶「創業を考えているけど、創業計画書の書き方がわからない」</a:t>
            </a:r>
            <a:endParaRPr lang="en-US" altLang="ja-JP" sz="1600" dirty="0">
              <a:solidFill>
                <a:srgbClr val="0070C0"/>
              </a:solidFill>
            </a:endParaRPr>
          </a:p>
          <a:p>
            <a:pPr>
              <a:lnSpc>
                <a:spcPts val="2300"/>
              </a:lnSpc>
            </a:pPr>
            <a:r>
              <a:rPr lang="ja-JP" altLang="en-US" sz="1600" dirty="0">
                <a:solidFill>
                  <a:srgbClr val="0070C0"/>
                </a:solidFill>
              </a:rPr>
              <a:t>   ▶「創業したけれど、事業がなかなか軌道に乗らない」</a:t>
            </a:r>
            <a:endParaRPr lang="en-US" altLang="ja-JP" sz="1600" dirty="0">
              <a:solidFill>
                <a:srgbClr val="0070C0"/>
              </a:solidFill>
            </a:endParaRPr>
          </a:p>
          <a:p>
            <a:pPr>
              <a:lnSpc>
                <a:spcPts val="2300"/>
              </a:lnSpc>
            </a:pPr>
            <a:r>
              <a:rPr lang="ja-JP" altLang="en-US" sz="1600" dirty="0">
                <a:solidFill>
                  <a:srgbClr val="0070C0"/>
                </a:solidFill>
              </a:rPr>
              <a:t>   ▶「手元資金が不足してきたため、運転資金を確保したい」</a:t>
            </a:r>
            <a:endParaRPr lang="en-US" altLang="ja-JP" sz="1600" dirty="0">
              <a:solidFill>
                <a:srgbClr val="0070C0"/>
              </a:solidFill>
            </a:endParaRPr>
          </a:p>
          <a:p>
            <a:pPr algn="ctr">
              <a:lnSpc>
                <a:spcPts val="2300"/>
              </a:lnSpc>
            </a:pPr>
            <a:r>
              <a:rPr lang="ja-JP" altLang="en-US" dirty="0">
                <a:solidFill>
                  <a:srgbClr val="0070C0"/>
                </a:solidFill>
              </a:rPr>
              <a:t>図書館で、お気軽に相談してみませんか？</a:t>
            </a:r>
          </a:p>
        </p:txBody>
      </p:sp>
      <p:sp>
        <p:nvSpPr>
          <p:cNvPr id="31" name="角丸四角形 128">
            <a:extLst>
              <a:ext uri="{FF2B5EF4-FFF2-40B4-BE49-F238E27FC236}">
                <a16:creationId xmlns:a16="http://schemas.microsoft.com/office/drawing/2014/main" id="{4995E9DB-E367-F51A-E5D8-EB198174B1DB}"/>
              </a:ext>
            </a:extLst>
          </p:cNvPr>
          <p:cNvSpPr/>
          <p:nvPr/>
        </p:nvSpPr>
        <p:spPr>
          <a:xfrm>
            <a:off x="251251" y="4321192"/>
            <a:ext cx="1332000" cy="3240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A2CA565-DBC2-4FB1-548A-9D8B17BFF79A}"/>
              </a:ext>
            </a:extLst>
          </p:cNvPr>
          <p:cNvSpPr txBox="1"/>
          <p:nvPr/>
        </p:nvSpPr>
        <p:spPr>
          <a:xfrm>
            <a:off x="880151" y="4401780"/>
            <a:ext cx="522000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dist"/>
            <a:r>
              <a:rPr lang="ja-JP" altLang="en-US" sz="13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対象者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20AB08DD-BD9F-F2B5-412D-2F77ECF44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26" y="4343827"/>
            <a:ext cx="366121" cy="232346"/>
          </a:xfrm>
          <a:prstGeom prst="rect">
            <a:avLst/>
          </a:prstGeom>
        </p:spPr>
      </p:pic>
      <p:sp>
        <p:nvSpPr>
          <p:cNvPr id="34" name="角丸四角形 128">
            <a:extLst>
              <a:ext uri="{FF2B5EF4-FFF2-40B4-BE49-F238E27FC236}">
                <a16:creationId xmlns:a16="http://schemas.microsoft.com/office/drawing/2014/main" id="{B4C5F7BD-D773-9CA1-3D4F-C07BFF59BC0A}"/>
              </a:ext>
            </a:extLst>
          </p:cNvPr>
          <p:cNvSpPr/>
          <p:nvPr/>
        </p:nvSpPr>
        <p:spPr>
          <a:xfrm>
            <a:off x="237797" y="7277959"/>
            <a:ext cx="1332000" cy="3240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6B650D0F-0C2E-A6B3-9AF3-0D189243D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16" y="7325659"/>
            <a:ext cx="220620" cy="228600"/>
          </a:xfrm>
          <a:prstGeom prst="rect">
            <a:avLst/>
          </a:prstGeom>
        </p:spPr>
      </p:pic>
      <p:sp>
        <p:nvSpPr>
          <p:cNvPr id="36" name="字幕 2">
            <a:extLst>
              <a:ext uri="{FF2B5EF4-FFF2-40B4-BE49-F238E27FC236}">
                <a16:creationId xmlns:a16="http://schemas.microsoft.com/office/drawing/2014/main" id="{E95C5040-1926-4625-ADBA-9BDAFB37DF1F}"/>
              </a:ext>
            </a:extLst>
          </p:cNvPr>
          <p:cNvSpPr txBox="1">
            <a:spLocks/>
          </p:cNvSpPr>
          <p:nvPr/>
        </p:nvSpPr>
        <p:spPr>
          <a:xfrm>
            <a:off x="1454174" y="6743984"/>
            <a:ext cx="6163590" cy="678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kumimoji="1"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latin typeface="+mn-ea"/>
              </a:rPr>
              <a:t>さいたま市立中央図書館</a:t>
            </a:r>
            <a:r>
              <a:rPr lang="ja-JP" altLang="en-US" sz="1200" b="1" dirty="0">
                <a:latin typeface="+mn-ea"/>
              </a:rPr>
              <a:t>（さいたま市浦和区東高砂町</a:t>
            </a:r>
            <a:r>
              <a:rPr lang="en-US" altLang="ja-JP" sz="1200" b="1" dirty="0">
                <a:latin typeface="+mn-ea"/>
              </a:rPr>
              <a:t>11-1</a:t>
            </a:r>
            <a:r>
              <a:rPr lang="ja-JP" altLang="en-US" sz="1200" b="1" dirty="0">
                <a:latin typeface="+mn-ea"/>
              </a:rPr>
              <a:t>コムナーレ</a:t>
            </a:r>
            <a:r>
              <a:rPr lang="en-US" altLang="ja-JP" sz="1200" b="1" dirty="0">
                <a:latin typeface="+mn-ea"/>
              </a:rPr>
              <a:t>8</a:t>
            </a:r>
            <a:r>
              <a:rPr lang="ja-JP" altLang="en-US" sz="1200" b="1" dirty="0">
                <a:latin typeface="+mn-ea"/>
              </a:rPr>
              <a:t>階）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498C95-CB07-484C-0F35-5BC79777EDD3}"/>
              </a:ext>
            </a:extLst>
          </p:cNvPr>
          <p:cNvSpPr txBox="1"/>
          <p:nvPr/>
        </p:nvSpPr>
        <p:spPr>
          <a:xfrm>
            <a:off x="770820" y="7354205"/>
            <a:ext cx="522000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dist"/>
            <a:r>
              <a:rPr lang="ja-JP" altLang="en-US" sz="13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お申込</a:t>
            </a:r>
          </a:p>
        </p:txBody>
      </p:sp>
      <p:sp>
        <p:nvSpPr>
          <p:cNvPr id="38" name="字幕 2">
            <a:extLst>
              <a:ext uri="{FF2B5EF4-FFF2-40B4-BE49-F238E27FC236}">
                <a16:creationId xmlns:a16="http://schemas.microsoft.com/office/drawing/2014/main" id="{D8C3F4C1-754E-9018-CB4E-87D3AD4B5046}"/>
              </a:ext>
            </a:extLst>
          </p:cNvPr>
          <p:cNvSpPr txBox="1">
            <a:spLocks/>
          </p:cNvSpPr>
          <p:nvPr/>
        </p:nvSpPr>
        <p:spPr>
          <a:xfrm>
            <a:off x="1699299" y="7711097"/>
            <a:ext cx="6163590" cy="678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kumimoji="1"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200" b="1" dirty="0">
              <a:latin typeface="+mn-ea"/>
            </a:endParaRPr>
          </a:p>
        </p:txBody>
      </p:sp>
      <p:sp>
        <p:nvSpPr>
          <p:cNvPr id="39" name="字幕 2">
            <a:extLst>
              <a:ext uri="{FF2B5EF4-FFF2-40B4-BE49-F238E27FC236}">
                <a16:creationId xmlns:a16="http://schemas.microsoft.com/office/drawing/2014/main" id="{79571248-F83E-F024-6D33-C83C90D8CE1C}"/>
              </a:ext>
            </a:extLst>
          </p:cNvPr>
          <p:cNvSpPr txBox="1">
            <a:spLocks/>
          </p:cNvSpPr>
          <p:nvPr/>
        </p:nvSpPr>
        <p:spPr>
          <a:xfrm>
            <a:off x="1529465" y="7322431"/>
            <a:ext cx="6503259" cy="177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kumimoji="1"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>
                <a:latin typeface="+mn-ea"/>
              </a:rPr>
              <a:t> 相談会の前日までに下記①～③のいずれかの方法でお申込ください。</a:t>
            </a:r>
            <a:endParaRPr lang="en-US" altLang="ja-JP" sz="1400" b="1" dirty="0">
              <a:latin typeface="+mn-ea"/>
            </a:endParaRPr>
          </a:p>
          <a:p>
            <a:pPr algn="l"/>
            <a:r>
              <a:rPr lang="ja-JP" altLang="en-US" sz="1400" b="1" dirty="0">
                <a:latin typeface="+mn-ea"/>
              </a:rPr>
              <a:t>①ＷＥＢ</a:t>
            </a:r>
            <a:r>
              <a:rPr lang="ja-JP" altLang="en-US" sz="1200" b="1" dirty="0">
                <a:latin typeface="+mn-ea"/>
              </a:rPr>
              <a:t>：</a:t>
            </a:r>
            <a:r>
              <a:rPr lang="ja-JP" altLang="en-US" sz="1000" b="1" dirty="0">
                <a:latin typeface="+mn-ea"/>
              </a:rPr>
              <a:t>下記ＵＲＬ（もしくは右記のコード）にアクセスし、お申込フォームからお申込ください。</a:t>
            </a:r>
            <a:endParaRPr lang="en-US" altLang="ja-JP" sz="1000" b="1" dirty="0">
              <a:latin typeface="+mn-ea"/>
            </a:endParaRPr>
          </a:p>
          <a:p>
            <a:pPr algn="l"/>
            <a:r>
              <a:rPr lang="ja-JP" altLang="en-US" sz="1200" b="1" dirty="0">
                <a:latin typeface="+mn-ea"/>
              </a:rPr>
              <a:t>（ＵＲＬ）</a:t>
            </a:r>
            <a:r>
              <a:rPr lang="en-US" altLang="ja-JP" sz="900" b="0" i="0" dirty="0">
                <a:solidFill>
                  <a:srgbClr val="000000"/>
                </a:solidFill>
                <a:effectLst/>
                <a:latin typeface="Noto Sans JP"/>
              </a:rPr>
              <a:t>https://direct.jfc.go.jp/w112_SeminarApply?id=0ec1a673-65e0-431a-b673-b018846cd701</a:t>
            </a:r>
            <a:endParaRPr lang="en-US" altLang="ja-JP" sz="900" b="1" dirty="0">
              <a:latin typeface="+mn-ea"/>
            </a:endParaRPr>
          </a:p>
          <a:p>
            <a:pPr algn="l"/>
            <a:r>
              <a:rPr lang="ja-JP" altLang="en-US" sz="1400" b="1" dirty="0">
                <a:latin typeface="+mn-ea"/>
              </a:rPr>
              <a:t>②</a:t>
            </a:r>
            <a:r>
              <a:rPr lang="en-US" altLang="ja-JP" sz="1400" b="1" dirty="0">
                <a:latin typeface="+mn-ea"/>
              </a:rPr>
              <a:t>FAX</a:t>
            </a:r>
            <a:r>
              <a:rPr lang="ja-JP" altLang="en-US" sz="1200" b="1" dirty="0">
                <a:latin typeface="+mn-ea"/>
              </a:rPr>
              <a:t>：</a:t>
            </a:r>
            <a:r>
              <a:rPr lang="en-US" altLang="ja-JP" sz="1200" b="1" dirty="0">
                <a:latin typeface="+mn-ea"/>
              </a:rPr>
              <a:t>048-825-9875</a:t>
            </a:r>
            <a:r>
              <a:rPr lang="ja-JP" altLang="en-US" sz="1000" b="1" dirty="0">
                <a:latin typeface="+mn-ea"/>
              </a:rPr>
              <a:t>（裏面の参加申込書に必要事項をご記入ください。）</a:t>
            </a:r>
            <a:endParaRPr lang="en-US" altLang="ja-JP" sz="1000" b="1" dirty="0">
              <a:latin typeface="+mn-ea"/>
            </a:endParaRPr>
          </a:p>
          <a:p>
            <a:pPr algn="l"/>
            <a:r>
              <a:rPr lang="ja-JP" altLang="en-US" sz="1400" b="1" dirty="0">
                <a:latin typeface="+mn-ea"/>
              </a:rPr>
              <a:t>③ＴＥＬ</a:t>
            </a:r>
            <a:r>
              <a:rPr lang="ja-JP" altLang="en-US" sz="1200" b="1" dirty="0">
                <a:latin typeface="+mn-ea"/>
              </a:rPr>
              <a:t>：</a:t>
            </a:r>
            <a:r>
              <a:rPr lang="en-US" altLang="ja-JP" sz="1200" b="1" dirty="0">
                <a:latin typeface="+mn-ea"/>
              </a:rPr>
              <a:t>048-822-4310</a:t>
            </a:r>
            <a:r>
              <a:rPr lang="ja-JP" altLang="en-US" sz="1000" b="1" dirty="0">
                <a:latin typeface="+mn-ea"/>
              </a:rPr>
              <a:t>（受付時間：平日</a:t>
            </a:r>
            <a:r>
              <a:rPr lang="en-US" altLang="ja-JP" sz="1000" b="1" dirty="0">
                <a:latin typeface="+mn-ea"/>
              </a:rPr>
              <a:t>9:00</a:t>
            </a:r>
            <a:r>
              <a:rPr lang="ja-JP" altLang="en-US" sz="1000" b="1" dirty="0">
                <a:latin typeface="+mn-ea"/>
              </a:rPr>
              <a:t>～</a:t>
            </a:r>
            <a:r>
              <a:rPr lang="en-US" altLang="ja-JP" sz="1000" b="1" dirty="0">
                <a:latin typeface="+mn-ea"/>
              </a:rPr>
              <a:t>17:00</a:t>
            </a:r>
            <a:r>
              <a:rPr lang="ja-JP" altLang="en-US" sz="1000" b="1" dirty="0">
                <a:latin typeface="+mn-ea"/>
              </a:rPr>
              <a:t>　担当：阿部、飯島）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97705CAE-531E-6C14-D00E-EEF78851E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77" y="10337372"/>
            <a:ext cx="2117217" cy="399001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32666A5-22DC-14FF-B7AF-95B7B5F6A033}"/>
              </a:ext>
            </a:extLst>
          </p:cNvPr>
          <p:cNvSpPr/>
          <p:nvPr/>
        </p:nvSpPr>
        <p:spPr>
          <a:xfrm>
            <a:off x="5726528" y="10218829"/>
            <a:ext cx="1808921" cy="578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共催　さいたま市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1DF38A0-9B40-20B3-5DF6-2EC659FA37D4}"/>
              </a:ext>
            </a:extLst>
          </p:cNvPr>
          <p:cNvSpPr/>
          <p:nvPr/>
        </p:nvSpPr>
        <p:spPr>
          <a:xfrm>
            <a:off x="237797" y="10219151"/>
            <a:ext cx="3156383" cy="599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</a:rPr>
              <a:t>お問合わせ・お申込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000" b="1" dirty="0">
                <a:solidFill>
                  <a:schemeClr val="tx1"/>
                </a:solidFill>
                <a:latin typeface="+mn-ea"/>
              </a:rPr>
              <a:t>日本政策金融公庫　浦和支店（担当：阿部、飯島）</a:t>
            </a:r>
            <a:endParaRPr lang="en-US" altLang="ja-JP" sz="10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ja-JP" sz="1000" b="1" dirty="0">
                <a:solidFill>
                  <a:schemeClr val="tx1"/>
                </a:solidFill>
                <a:latin typeface="+mn-e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TEL:048-822-4310</a:t>
            </a:r>
            <a:r>
              <a:rPr lang="ja-JP" altLang="en-US" sz="10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1000" b="1" u="sng" dirty="0">
                <a:solidFill>
                  <a:schemeClr val="tx1"/>
                </a:solidFill>
                <a:latin typeface="+mn-ea"/>
              </a:rPr>
              <a:t>FAX:048-825-9875</a:t>
            </a:r>
            <a:endParaRPr lang="ja-JP" altLang="en-US" sz="1000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雲 44">
            <a:extLst>
              <a:ext uri="{FF2B5EF4-FFF2-40B4-BE49-F238E27FC236}">
                <a16:creationId xmlns:a16="http://schemas.microsoft.com/office/drawing/2014/main" id="{E646BE0B-A6BD-C6E8-48A7-B16D09042BEE}"/>
              </a:ext>
            </a:extLst>
          </p:cNvPr>
          <p:cNvSpPr/>
          <p:nvPr/>
        </p:nvSpPr>
        <p:spPr>
          <a:xfrm>
            <a:off x="264063" y="791111"/>
            <a:ext cx="7219315" cy="1944014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49">
              <a:defRPr/>
            </a:pPr>
            <a:endParaRPr kumimoji="0" lang="ja-JP" altLang="en-US" sz="1050" kern="100" dirty="0">
              <a:solidFill>
                <a:sysClr val="window" lastClr="FFFFFF"/>
              </a:solidFill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ECE5358-4762-8701-C661-C32D9B0735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2" y="419610"/>
            <a:ext cx="1457008" cy="1359854"/>
          </a:xfrm>
          <a:prstGeom prst="rect">
            <a:avLst/>
          </a:prstGeom>
        </p:spPr>
      </p:pic>
      <p:grpSp>
        <p:nvGrpSpPr>
          <p:cNvPr id="9" name="図形グループ 2">
            <a:extLst>
              <a:ext uri="{FF2B5EF4-FFF2-40B4-BE49-F238E27FC236}">
                <a16:creationId xmlns:a16="http://schemas.microsoft.com/office/drawing/2014/main" id="{67E25235-AA17-4D7B-D609-5E8B808145C7}"/>
              </a:ext>
            </a:extLst>
          </p:cNvPr>
          <p:cNvGrpSpPr/>
          <p:nvPr/>
        </p:nvGrpSpPr>
        <p:grpSpPr>
          <a:xfrm>
            <a:off x="6244784" y="733494"/>
            <a:ext cx="614485" cy="698596"/>
            <a:chOff x="1398701" y="2222174"/>
            <a:chExt cx="704854" cy="69859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A8227C1-6FAA-8C84-D021-DC7EC59406A6}"/>
                </a:ext>
              </a:extLst>
            </p:cNvPr>
            <p:cNvSpPr txBox="1"/>
            <p:nvPr/>
          </p:nvSpPr>
          <p:spPr>
            <a:xfrm>
              <a:off x="1398701" y="2222174"/>
              <a:ext cx="704854" cy="698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dist"/>
              <a:r>
                <a:rPr lang="ja-JP" altLang="en-US" sz="1400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無料</a:t>
              </a:r>
              <a:endParaRPr lang="en-US" altLang="ja-JP" sz="14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pPr algn="dist"/>
              <a:r>
                <a:rPr lang="ja-JP" altLang="en-US" sz="1400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相談</a:t>
              </a:r>
              <a:endParaRPr lang="en-US" altLang="ja-JP" sz="14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8958F50-6964-D86F-E37D-E677787865F0}"/>
                </a:ext>
              </a:extLst>
            </p:cNvPr>
            <p:cNvSpPr/>
            <p:nvPr/>
          </p:nvSpPr>
          <p:spPr>
            <a:xfrm>
              <a:off x="1398701" y="2650770"/>
              <a:ext cx="651015" cy="27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2A14D29-541E-563B-32B5-899A8807814C}"/>
                </a:ext>
              </a:extLst>
            </p:cNvPr>
            <p:cNvSpPr txBox="1"/>
            <p:nvPr/>
          </p:nvSpPr>
          <p:spPr>
            <a:xfrm>
              <a:off x="1398701" y="2714598"/>
              <a:ext cx="704854" cy="18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ja-JP" altLang="en-US" sz="900" b="1" dirty="0">
                  <a:solidFill>
                    <a:srgbClr val="FF0000"/>
                  </a:solidFill>
                  <a:latin typeface="Meiryo" charset="-128"/>
                  <a:ea typeface="Meiryo" charset="-128"/>
                  <a:cs typeface="Meiryo" charset="-128"/>
                </a:rPr>
                <a:t>（先着順</a:t>
              </a:r>
              <a:r>
                <a:rPr lang="ja-JP" altLang="en-US" sz="1000" b="1" dirty="0">
                  <a:solidFill>
                    <a:srgbClr val="FF0000"/>
                  </a:solidFill>
                  <a:latin typeface="Meiryo" charset="-128"/>
                  <a:ea typeface="Meiryo" charset="-128"/>
                  <a:cs typeface="Meiryo" charset="-128"/>
                </a:rPr>
                <a:t>）</a:t>
              </a: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86BC8C8-ED60-CB93-FC86-B1E1A5A7C338}"/>
              </a:ext>
            </a:extLst>
          </p:cNvPr>
          <p:cNvSpPr/>
          <p:nvPr/>
        </p:nvSpPr>
        <p:spPr>
          <a:xfrm>
            <a:off x="1402151" y="1210243"/>
            <a:ext cx="4668841" cy="1325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ja-JP" altLang="en-US" sz="12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dist="38100" dir="2700000" algn="bl">
                    <a:srgbClr val="4BACC6"/>
                  </a:outerShdw>
                </a:effectLst>
                <a:latin typeface="Century"/>
                <a:ea typeface="メイリオ" panose="020B0604030504040204" pitchFamily="50" charset="-128"/>
                <a:cs typeface="Times New Roman" panose="02020603050405020304" pitchFamily="18" charset="0"/>
              </a:rPr>
              <a:t>日本政策金融公庫 浦和支店</a:t>
            </a:r>
            <a:endParaRPr kumimoji="0" lang="en-US" altLang="ja-JP" sz="1200" b="1" dirty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glow rad="139700">
                  <a:srgbClr val="4BACC6">
                    <a:satMod val="175000"/>
                    <a:alpha val="40000"/>
                  </a:srgbClr>
                </a:glow>
                <a:outerShdw dist="38100" dir="2700000" algn="bl">
                  <a:srgbClr val="4BACC6"/>
                </a:outerShdw>
              </a:effectLst>
              <a:latin typeface="Century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endParaRPr kumimoji="0" lang="ja-JP" altLang="en-US" sz="600" kern="100" dirty="0">
              <a:solidFill>
                <a:sysClr val="window" lastClr="FFFFFF"/>
              </a:solidFill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 defTabSz="914449">
              <a:defRPr/>
            </a:pPr>
            <a:r>
              <a:rPr kumimoji="0" lang="ja-JP" altLang="en-US" sz="29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dist="38100" dir="2700000" algn="bl">
                    <a:srgbClr val="4BACC6"/>
                  </a:outerShdw>
                </a:effectLst>
                <a:latin typeface="Century"/>
                <a:ea typeface="メイリオ" panose="020B0604030504040204" pitchFamily="50" charset="-128"/>
                <a:cs typeface="Times New Roman" panose="02020603050405020304" pitchFamily="18" charset="0"/>
              </a:rPr>
              <a:t>創業・金融相談</a:t>
            </a:r>
            <a:endParaRPr kumimoji="0" lang="ja-JP" altLang="en-US" sz="2900" kern="100" dirty="0">
              <a:solidFill>
                <a:sysClr val="window" lastClr="FFFFFF"/>
              </a:solidFill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 defTabSz="914449">
              <a:defRPr/>
            </a:pPr>
            <a:r>
              <a:rPr kumimoji="0" lang="en-US" altLang="ja-JP" sz="29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dist="38100" dir="2700000" algn="bl">
                    <a:srgbClr val="4BACC6"/>
                  </a:outerShdw>
                </a:effectLst>
                <a:latin typeface="メイリオ" panose="020B060403050404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in</a:t>
            </a:r>
            <a:r>
              <a:rPr kumimoji="0" lang="ja-JP" altLang="en-US" sz="29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dist="38100" dir="2700000" algn="bl">
                    <a:srgbClr val="4BACC6"/>
                  </a:outerShdw>
                </a:effectLst>
                <a:latin typeface="Century"/>
                <a:ea typeface="メイリオ" panose="020B0604030504040204" pitchFamily="50" charset="-128"/>
                <a:cs typeface="Times New Roman" panose="02020603050405020304" pitchFamily="18" charset="0"/>
              </a:rPr>
              <a:t>さいたま市立中央図書館</a:t>
            </a:r>
            <a:endParaRPr kumimoji="0" lang="ja-JP" altLang="en-US" sz="2900" kern="100" dirty="0">
              <a:solidFill>
                <a:sysClr val="window" lastClr="FFFFFF"/>
              </a:solidFill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5D51A1-A63C-F1FF-1C31-3DBFEF595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660" y="8212126"/>
            <a:ext cx="750789" cy="7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7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15">
            <a:extLst>
              <a:ext uri="{FF2B5EF4-FFF2-40B4-BE49-F238E27FC236}">
                <a16:creationId xmlns:a16="http://schemas.microsoft.com/office/drawing/2014/main" id="{3A47287F-5582-DEF0-D793-CACDD700A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079" y="10402424"/>
            <a:ext cx="5369090" cy="2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101" dirty="0">
              <a:solidFill>
                <a:schemeClr val="bg2">
                  <a:lumMod val="2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8D24CCC-CA8C-4DB4-932E-BD702A9DA47A}"/>
              </a:ext>
            </a:extLst>
          </p:cNvPr>
          <p:cNvSpPr txBox="1"/>
          <p:nvPr/>
        </p:nvSpPr>
        <p:spPr>
          <a:xfrm>
            <a:off x="1722879" y="8590193"/>
            <a:ext cx="705219" cy="22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881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6E83909-2D19-415C-B4A0-201B319AE2AD}"/>
              </a:ext>
            </a:extLst>
          </p:cNvPr>
          <p:cNvSpPr txBox="1"/>
          <p:nvPr/>
        </p:nvSpPr>
        <p:spPr>
          <a:xfrm>
            <a:off x="1296239" y="9592552"/>
            <a:ext cx="705219" cy="22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88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53DE31E-6EA3-4FAC-93E2-EACA748AA7DE}"/>
              </a:ext>
            </a:extLst>
          </p:cNvPr>
          <p:cNvSpPr txBox="1"/>
          <p:nvPr/>
        </p:nvSpPr>
        <p:spPr>
          <a:xfrm>
            <a:off x="560734" y="9774361"/>
            <a:ext cx="705219" cy="22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88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07D3F9-B42D-D517-AC29-7775F0592CBE}"/>
              </a:ext>
            </a:extLst>
          </p:cNvPr>
          <p:cNvSpPr txBox="1"/>
          <p:nvPr/>
        </p:nvSpPr>
        <p:spPr>
          <a:xfrm>
            <a:off x="344405" y="754381"/>
            <a:ext cx="6964679" cy="25515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FAX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048-825-9875</a:t>
            </a:r>
          </a:p>
          <a:p>
            <a:pPr algn="ctr"/>
            <a:endParaRPr lang="en-US" altLang="ja-JP" sz="800" kern="100" dirty="0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創業・金融相談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in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さいたま市立中央図書館</a:t>
            </a:r>
            <a:endParaRPr lang="en-US" altLang="ja-JP" kern="1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US" altLang="ja-JP" sz="800" kern="100" dirty="0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相 談 申 込 書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US" altLang="ja-JP" sz="800" kern="100" dirty="0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日本政策金融公庫　浦和支店　行</a:t>
            </a: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62017A0F-A9ED-5D9C-2252-3AFA0056C736}"/>
              </a:ext>
            </a:extLst>
          </p:cNvPr>
          <p:cNvSpPr/>
          <p:nvPr/>
        </p:nvSpPr>
        <p:spPr>
          <a:xfrm>
            <a:off x="1550916" y="193993"/>
            <a:ext cx="4673742" cy="893285"/>
          </a:xfrm>
          <a:prstGeom prst="upArrow">
            <a:avLst/>
          </a:prstGeom>
          <a:solidFill>
            <a:srgbClr val="BC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888CBD63-8DC6-8AA3-98A1-572BAB448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80304"/>
              </p:ext>
            </p:extLst>
          </p:nvPr>
        </p:nvGraphicFramePr>
        <p:xfrm>
          <a:off x="344405" y="9550496"/>
          <a:ext cx="7097808" cy="1113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7808">
                  <a:extLst>
                    <a:ext uri="{9D8B030D-6E8A-4147-A177-3AD203B41FA5}">
                      <a16:colId xmlns:a16="http://schemas.microsoft.com/office/drawing/2014/main" val="384974414"/>
                    </a:ext>
                  </a:extLst>
                </a:gridCol>
              </a:tblGrid>
              <a:tr h="1113666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endParaRPr lang="en-US" altLang="ja-JP" sz="900" kern="100" dirty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ja-JP" sz="900" kern="100" dirty="0">
                          <a:effectLst/>
                        </a:rPr>
                        <a:t>※ご記入いただきましたお客様の情報につきまして、利用目的は次のとおりといたします。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ja-JP" sz="900" dirty="0">
                          <a:effectLst/>
                        </a:rPr>
                        <a:t>　①本</a:t>
                      </a:r>
                      <a:r>
                        <a:rPr lang="ja-JP" altLang="en-US" sz="900" dirty="0">
                          <a:effectLst/>
                        </a:rPr>
                        <a:t>相談会</a:t>
                      </a:r>
                      <a:r>
                        <a:rPr lang="ja-JP" sz="900" dirty="0">
                          <a:effectLst/>
                        </a:rPr>
                        <a:t>の実施・運営</a:t>
                      </a:r>
                      <a:r>
                        <a:rPr lang="ja-JP" sz="1000" dirty="0">
                          <a:effectLst/>
                        </a:rPr>
                        <a:t> </a:t>
                      </a:r>
                      <a:r>
                        <a:rPr lang="ja-JP" sz="900" kern="100" dirty="0">
                          <a:effectLst/>
                        </a:rPr>
                        <a:t>　</a:t>
                      </a:r>
                      <a:endParaRPr lang="en-US" altLang="ja-JP" sz="900" kern="100" dirty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ja-JP" altLang="en-US" sz="900" kern="100" dirty="0">
                          <a:effectLst/>
                        </a:rPr>
                        <a:t>　</a:t>
                      </a:r>
                      <a:r>
                        <a:rPr lang="ja-JP" sz="900" kern="100" dirty="0">
                          <a:effectLst/>
                        </a:rPr>
                        <a:t>②アンケートの実施等による調査・研究及び参考情報の提供</a:t>
                      </a:r>
                      <a:endParaRPr lang="ja-JP" sz="1000" kern="100" dirty="0">
                        <a:effectLst/>
                      </a:endParaRPr>
                    </a:p>
                    <a:p>
                      <a:pPr indent="114300" algn="just">
                        <a:lnSpc>
                          <a:spcPts val="1400"/>
                        </a:lnSpc>
                      </a:pPr>
                      <a:r>
                        <a:rPr lang="ja-JP" sz="900" kern="100" dirty="0">
                          <a:effectLst/>
                        </a:rPr>
                        <a:t>③</a:t>
                      </a:r>
                      <a:r>
                        <a:rPr lang="ja-JP" sz="900" kern="0" spc="5" dirty="0">
                          <a:effectLst/>
                        </a:rPr>
                        <a:t>融資制度等のご案内のためのダイレクトメールの発送等（任意）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just"/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3627798861"/>
                  </a:ext>
                </a:extLst>
              </a:tr>
            </a:tbl>
          </a:graphicData>
        </a:graphic>
      </p:graphicFrame>
      <p:sp>
        <p:nvSpPr>
          <p:cNvPr id="14" name="Text Box 95">
            <a:extLst>
              <a:ext uri="{FF2B5EF4-FFF2-40B4-BE49-F238E27FC236}">
                <a16:creationId xmlns:a16="http://schemas.microsoft.com/office/drawing/2014/main" id="{734A6464-E047-5E40-797A-78D8C7747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395" y="9951992"/>
            <a:ext cx="3182937" cy="5413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>
                        <a:gamma/>
                        <a:tint val="54510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rgbClr val="C0C0C0"/>
                  </a:outerShdw>
                </a:effectLst>
              </a14:hiddenEffects>
            </a:ext>
          </a:extLst>
        </p:spPr>
        <p:txBody>
          <a:bodyPr rot="0" vert="horz" wrap="square" lIns="91440" tIns="28800" rIns="91440" bIns="0" anchor="t" anchorCtr="0" upright="1">
            <a:noAutofit/>
          </a:bodyPr>
          <a:lstStyle/>
          <a:p>
            <a:pPr marL="101605" indent="-101605" algn="just">
              <a:lnSpc>
                <a:spcPts val="1200"/>
              </a:lnSpc>
            </a:pPr>
            <a:r>
              <a:rPr lang="ja-JP" altLang="en-US" sz="900" kern="100" spc="-50" dirty="0">
                <a:latin typeface="Century" panose="02040604050505020304" pitchFamily="18" charset="0"/>
                <a:ea typeface="HGｺﾞｼｯｸE" panose="020B0909000000000000" pitchFamily="49" charset="-128"/>
                <a:cs typeface="Times New Roman" panose="02020603050405020304" pitchFamily="18" charset="0"/>
              </a:rPr>
              <a:t>＊③の利用目的の同意につきましては、任意ですので、同意されない方は、次の□に</a:t>
            </a:r>
            <a:r>
              <a:rPr lang="ja-JP" altLang="en-US" sz="1050" kern="100" dirty="0">
                <a:latin typeface="HGｺﾞｼｯｸE" panose="020B0909000000000000" pitchFamily="49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✓</a:t>
            </a:r>
            <a:r>
              <a:rPr lang="ja-JP" altLang="en-US" sz="900" kern="100" spc="-50" dirty="0">
                <a:latin typeface="Century" panose="02040604050505020304" pitchFamily="18" charset="0"/>
                <a:ea typeface="HGｺﾞｼｯｸE" panose="020B0909000000000000" pitchFamily="49" charset="-128"/>
                <a:cs typeface="Times New Roman" panose="02020603050405020304" pitchFamily="18" charset="0"/>
              </a:rPr>
              <a:t>をつけてください。</a:t>
            </a:r>
            <a:endParaRPr lang="ja-JP" altLang="en-US" sz="105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01605" indent="-101605" algn="just">
              <a:lnSpc>
                <a:spcPts val="1200"/>
              </a:lnSpc>
            </a:pPr>
            <a:r>
              <a:rPr lang="ja-JP" altLang="en-US" sz="900" kern="100" spc="-50" dirty="0">
                <a:latin typeface="Century" panose="02040604050505020304" pitchFamily="18" charset="0"/>
                <a:ea typeface="HGｺﾞｼｯｸE" panose="020B0909000000000000" pitchFamily="49" charset="-128"/>
                <a:cs typeface="Times New Roman" panose="02020603050405020304" pitchFamily="18" charset="0"/>
              </a:rPr>
              <a:t>□　③の利用目的で利用することに同意しません。</a:t>
            </a:r>
            <a:endParaRPr lang="ja-JP" altLang="en-US" sz="105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2F48EC0C-F075-9D60-F478-0094BA76D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0" y="3078480"/>
            <a:ext cx="7455396" cy="6141719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056C785-AED2-E30A-363A-903990BAA97F}"/>
              </a:ext>
            </a:extLst>
          </p:cNvPr>
          <p:cNvSpPr/>
          <p:nvPr/>
        </p:nvSpPr>
        <p:spPr>
          <a:xfrm>
            <a:off x="274320" y="9029700"/>
            <a:ext cx="5715000" cy="52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F68B21A-DC87-2C8B-D588-92FC03255BF3}"/>
              </a:ext>
            </a:extLst>
          </p:cNvPr>
          <p:cNvSpPr/>
          <p:nvPr/>
        </p:nvSpPr>
        <p:spPr>
          <a:xfrm>
            <a:off x="405364" y="9164633"/>
            <a:ext cx="6964678" cy="323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1000" b="1" u="wavy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※ご予約をキャンセル</a:t>
            </a:r>
            <a:r>
              <a:rPr lang="ja-JP" altLang="en-US" sz="1000" b="1" u="wavy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する</a:t>
            </a:r>
            <a:r>
              <a:rPr lang="ja-JP" altLang="ja-JP" sz="1000" b="1" u="wavy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場合は、前日までに</a:t>
            </a:r>
            <a:r>
              <a:rPr lang="en-US" altLang="ja-JP" sz="1000" b="1" u="wavy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048-822-4310</a:t>
            </a:r>
            <a:r>
              <a:rPr lang="ja-JP" altLang="ja-JP" sz="1000" b="1" u="wavy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（受付時間　平日</a:t>
            </a:r>
            <a:r>
              <a:rPr lang="en-US" altLang="ja-JP" sz="1000" b="1" u="wavy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9:00</a:t>
            </a:r>
            <a:r>
              <a:rPr lang="ja-JP" altLang="ja-JP" sz="1000" b="1" u="wavy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～</a:t>
            </a:r>
            <a:r>
              <a:rPr lang="en-US" altLang="ja-JP" sz="1000" b="1" u="wavy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17:00</a:t>
            </a:r>
            <a:r>
              <a:rPr lang="ja-JP" altLang="ja-JP" sz="1000" b="1" u="wavy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）までご連絡ください。</a:t>
            </a:r>
            <a:endParaRPr lang="ja-JP" altLang="ja-JP" sz="10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/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0818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455</Words>
  <Application>Microsoft Office PowerPoint</Application>
  <PresentationFormat>ユーザー設定</PresentationFormat>
  <Paragraphs>81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HGｺﾞｼｯｸE</vt:lpstr>
      <vt:lpstr>MS PGothic</vt:lpstr>
      <vt:lpstr>Noto Sans JP</vt:lpstr>
      <vt:lpstr>Meiryo</vt:lpstr>
      <vt:lpstr>Meiryo</vt:lpstr>
      <vt:lpstr>Yu Gothic</vt:lpstr>
      <vt:lpstr>Arial</vt:lpstr>
      <vt:lpstr>Calibri</vt:lpstr>
      <vt:lpstr>Century</vt:lpstr>
      <vt:lpstr>ホワイト</vt:lpstr>
      <vt:lpstr> 創業をお考えの方、すでに事業を始められている方全般 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KANEI11CL6</dc:creator>
  <cp:lastModifiedBy>営業指導センター 埼玉県生活衛生ー</cp:lastModifiedBy>
  <cp:revision>2</cp:revision>
  <dcterms:created xsi:type="dcterms:W3CDTF">2025-05-15T06:42:35Z</dcterms:created>
  <dcterms:modified xsi:type="dcterms:W3CDTF">2025-05-15T08:04:30Z</dcterms:modified>
</cp:coreProperties>
</file>